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6858000" cx="12192000"/>
  <p:notesSz cx="6858000" cy="9144000"/>
  <p:embeddedFontLst>
    <p:embeddedFont>
      <p:font typeface="Garamond"/>
      <p:regular r:id="rId13"/>
      <p:bold r:id="rId14"/>
      <p:italic r:id="rId15"/>
      <p:boldItalic r:id="rId16"/>
    </p:embeddedFont>
    <p:embeddedFont>
      <p:font typeface="Sofia Sans Semi Condensed"/>
      <p:regular r:id="rId17"/>
      <p:bold r:id="rId18"/>
      <p:italic r:id="rId19"/>
      <p:boldItalic r:id="rId20"/>
    </p:embeddedFont>
    <p:embeddedFont>
      <p:font typeface="Oswald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23" roundtripDataSignature="AMtx7mjbdoVoDHyJOGx+dRMr39W7EZWh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0F14576-FB74-4163-BF36-3522EA7121C2}">
  <a:tblStyle styleId="{C0F14576-FB74-4163-BF36-3522EA7121C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E8ECF4"/>
          </a:solidFill>
        </a:fill>
      </a:tcStyle>
    </a:lastRow>
    <a:seCell>
      <a:tcTxStyle/>
    </a:seCell>
    <a:swCell>
      <a:tcTxStyle/>
    </a:swCell>
    <a:firstRow>
      <a:tcTxStyle b="on" i="off"/>
      <a:tcStyle>
        <a:fill>
          <a:solidFill>
            <a:srgbClr val="E8ECF4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fiaSansSemiCondensed-boldItalic.fntdata"/><Relationship Id="rId11" Type="http://schemas.openxmlformats.org/officeDocument/2006/relationships/slide" Target="slides/slide5.xml"/><Relationship Id="rId22" Type="http://schemas.openxmlformats.org/officeDocument/2006/relationships/font" Target="fonts/Oswald-bold.fntdata"/><Relationship Id="rId10" Type="http://schemas.openxmlformats.org/officeDocument/2006/relationships/slide" Target="slides/slide4.xml"/><Relationship Id="rId21" Type="http://schemas.openxmlformats.org/officeDocument/2006/relationships/font" Target="fonts/Oswald-regular.fntdata"/><Relationship Id="rId13" Type="http://schemas.openxmlformats.org/officeDocument/2006/relationships/font" Target="fonts/Garamond-regular.fntdata"/><Relationship Id="rId12" Type="http://schemas.openxmlformats.org/officeDocument/2006/relationships/slide" Target="slides/slide6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Garamond-italic.fntdata"/><Relationship Id="rId14" Type="http://schemas.openxmlformats.org/officeDocument/2006/relationships/font" Target="fonts/Garamond-bold.fntdata"/><Relationship Id="rId17" Type="http://schemas.openxmlformats.org/officeDocument/2006/relationships/font" Target="fonts/SofiaSansSemiCondensed-regular.fntdata"/><Relationship Id="rId16" Type="http://schemas.openxmlformats.org/officeDocument/2006/relationships/font" Target="fonts/Garamond-boldItalic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SofiaSansSemiCondensed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SofiaSansSemiCondensed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1" name="Google Shape;13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6" name="Google Shape;14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0" name="Google Shape;16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/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8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8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8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 rot="5400000">
            <a:off x="3580606" y="-1875631"/>
            <a:ext cx="5030788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 rot="5400000">
            <a:off x="7285038" y="1828804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 rot="5400000">
            <a:off x="1697038" y="-812796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/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9"/>
          <p:cNvSpPr txBox="1"/>
          <p:nvPr>
            <p:ph idx="1" type="body"/>
          </p:nvPr>
        </p:nvSpPr>
        <p:spPr>
          <a:xfrm>
            <a:off x="609600" y="1095375"/>
            <a:ext cx="10972800" cy="5030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9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9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/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0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0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0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0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/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1" type="body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1"/>
          <p:cNvSpPr txBox="1"/>
          <p:nvPr>
            <p:ph idx="2" type="body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1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1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/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idx="1" type="body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2"/>
          <p:cNvSpPr txBox="1"/>
          <p:nvPr>
            <p:ph idx="2" type="body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2"/>
          <p:cNvSpPr txBox="1"/>
          <p:nvPr>
            <p:ph idx="3" type="body"/>
          </p:nvPr>
        </p:nvSpPr>
        <p:spPr>
          <a:xfrm>
            <a:off x="6193369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2"/>
          <p:cNvSpPr txBox="1"/>
          <p:nvPr>
            <p:ph idx="4" type="body"/>
          </p:nvPr>
        </p:nvSpPr>
        <p:spPr>
          <a:xfrm>
            <a:off x="6193369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2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609602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5"/>
          <p:cNvSpPr txBox="1"/>
          <p:nvPr>
            <p:ph idx="2" type="body"/>
          </p:nvPr>
        </p:nvSpPr>
        <p:spPr>
          <a:xfrm>
            <a:off x="609602" y="1435103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15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/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" name="Google Shape;11;p7"/>
          <p:cNvSpPr txBox="1"/>
          <p:nvPr>
            <p:ph idx="1" type="body"/>
          </p:nvPr>
        </p:nvSpPr>
        <p:spPr>
          <a:xfrm>
            <a:off x="609600" y="1095375"/>
            <a:ext cx="10972800" cy="5030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7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7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7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hyperlink" Target="https://aistudio.google.com/app/prompts?state=%7B%22ids%22:%5B%221D3eimr-foRyYM0Ig-afnjck7CaTitPo2%22%5D,%22action%22:%22open%22,%22userId%22:%22114237993762103123113%22,%22resourceKeys%22:%7B%7D%7D&amp;usp=sharing" TargetMode="External"/><Relationship Id="rId6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6.jpg"/><Relationship Id="rId10" Type="http://schemas.openxmlformats.org/officeDocument/2006/relationships/image" Target="../media/image11.png"/><Relationship Id="rId9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14.png"/><Relationship Id="rId8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kochimetro.org/annual-reports/" TargetMode="External"/><Relationship Id="rId4" Type="http://schemas.openxmlformats.org/officeDocument/2006/relationships/hyperlink" Target="https://www.ibm.com/products/maximo" TargetMode="External"/><Relationship Id="rId5" Type="http://schemas.openxmlformats.org/officeDocument/2006/relationships/hyperlink" Target="https://rdso.indianrailways.gov.in/" TargetMode="External"/><Relationship Id="rId6" Type="http://schemas.openxmlformats.org/officeDocument/2006/relationships/hyperlink" Target="https://kochimetro.org/train-time-table/" TargetMode="External"/><Relationship Id="rId7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5729730" y="851508"/>
            <a:ext cx="4638605" cy="5154967"/>
          </a:xfrm>
          <a:custGeom>
            <a:rect b="b" l="l" r="r" t="t"/>
            <a:pathLst>
              <a:path extrusionOk="0" h="5154967" w="6184806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rgbClr val="7F7F7F">
              <a:alpha val="1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 b="0" l="0" r="59916" t="0"/>
          <a:stretch/>
        </p:blipFill>
        <p:spPr>
          <a:xfrm>
            <a:off x="6951363" y="1928909"/>
            <a:ext cx="3203507" cy="3426237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/>
          <p:nvPr>
            <p:ph type="ctrTitle"/>
          </p:nvPr>
        </p:nvSpPr>
        <p:spPr>
          <a:xfrm>
            <a:off x="331286" y="-526757"/>
            <a:ext cx="10363200" cy="2076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SMART INDIA HACKATHON 2025</a:t>
            </a:r>
            <a:endParaRPr b="1" sz="4000">
              <a:solidFill>
                <a:schemeClr val="dk2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478875" y="1335275"/>
            <a:ext cx="6411600" cy="50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15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 Statement ID – 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25081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 Statement Title - </a:t>
            </a:r>
            <a:r>
              <a:rPr i="0" lang="en-US" sz="2000" u="none" cap="none" strike="noStrike">
                <a:solidFill>
                  <a:schemeClr val="dk1"/>
                </a:solidFill>
              </a:rPr>
              <a:t>AI-Driven Train Induction Planning &amp; Scheduling for Kochi Metro Rail Limited</a:t>
            </a:r>
            <a:endParaRPr i="0" sz="2000" u="none" cap="none" strike="noStrike">
              <a:solidFill>
                <a:schemeClr val="dk1"/>
              </a:solidFill>
            </a:endParaRPr>
          </a:p>
          <a:p>
            <a:pPr indent="-342900" lvl="0" marL="3429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Theme – 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Smart Automation</a:t>
            </a:r>
            <a:endParaRPr/>
          </a:p>
          <a:p>
            <a:pPr indent="-342900" lvl="0" marL="3429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PS Category- 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Software</a:t>
            </a:r>
            <a:endParaRPr/>
          </a:p>
          <a:p>
            <a:pPr indent="-342900" lvl="0" marL="3429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ID -  </a:t>
            </a:r>
            <a:endParaRPr/>
          </a:p>
          <a:p>
            <a:pPr indent="-342900" lvl="0" marL="3429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Name (Registered on portal) : 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STAR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www.sih.gov.in/img1/SIH-Logo.png" id="93" name="Google Shape;9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41366" y="6297"/>
            <a:ext cx="2209120" cy="1122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rotWithShape="0" dir="5400000" dist="23000">
              <a:srgbClr val="80808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537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/>
          <p:nvPr>
            <p:ph type="title"/>
          </p:nvPr>
        </p:nvSpPr>
        <p:spPr>
          <a:xfrm>
            <a:off x="3632850" y="214875"/>
            <a:ext cx="52347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A star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/>
              <a:t>\</a:t>
            </a:r>
            <a:endParaRPr sz="4700"/>
          </a:p>
        </p:txBody>
      </p:sp>
      <p:sp>
        <p:nvSpPr>
          <p:cNvPr id="101" name="Google Shape;101;p2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02" name="Google Shape;102;p2"/>
          <p:cNvSpPr txBox="1"/>
          <p:nvPr>
            <p:ph idx="11" type="ftr"/>
          </p:nvPr>
        </p:nvSpPr>
        <p:spPr>
          <a:xfrm>
            <a:off x="4648200" y="6356353"/>
            <a:ext cx="320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@SIH Idea submission- Template</a:t>
            </a:r>
            <a:endParaRPr/>
          </a:p>
        </p:txBody>
      </p:sp>
      <p:sp>
        <p:nvSpPr>
          <p:cNvPr descr="Your startup LOGO" id="103" name="Google Shape;103;p2"/>
          <p:cNvSpPr/>
          <p:nvPr/>
        </p:nvSpPr>
        <p:spPr>
          <a:xfrm>
            <a:off x="329773" y="214864"/>
            <a:ext cx="1251857" cy="807334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STAR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www.sih.gov.in/img1/SIH-Logo.png" id="104" name="Google Shape;10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86304" y="57097"/>
            <a:ext cx="2209120" cy="1122868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"/>
          <p:cNvSpPr txBox="1"/>
          <p:nvPr/>
        </p:nvSpPr>
        <p:spPr>
          <a:xfrm>
            <a:off x="6254500" y="4276475"/>
            <a:ext cx="5609700" cy="1462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Unique Value Propositions (UVP):</a:t>
            </a:r>
            <a:endParaRPr/>
          </a:p>
          <a:p>
            <a:pPr indent="-27940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⮚"/>
            </a:pPr>
            <a:r>
              <a:rPr b="0" i="0" lang="en-US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Proactive &amp; Predictive Disruption Management</a:t>
            </a:r>
            <a:endParaRPr sz="1300"/>
          </a:p>
          <a:p>
            <a:pPr indent="-27940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⮚"/>
            </a:pPr>
            <a:r>
              <a:rPr b="0" i="0" lang="en-US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Dynamic Fleet &amp; Crew Optimization</a:t>
            </a:r>
            <a:endParaRPr sz="1300"/>
          </a:p>
          <a:p>
            <a:pPr indent="-27940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⮚"/>
            </a:pPr>
            <a:r>
              <a:rPr b="0" i="0" lang="en-US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Enhanced Service Resilience &amp; Agility</a:t>
            </a:r>
            <a:endParaRPr sz="1300"/>
          </a:p>
          <a:p>
            <a:pPr indent="-27940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⮚"/>
            </a:pPr>
            <a:r>
              <a:rPr b="0" i="0" lang="en-US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Simplified Command with Actionable Intelligence</a:t>
            </a:r>
            <a:endParaRPr b="0" i="0" sz="17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6" name="Google Shape;10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50" y="1074737"/>
            <a:ext cx="4975224" cy="497522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"/>
          <p:cNvSpPr txBox="1"/>
          <p:nvPr/>
        </p:nvSpPr>
        <p:spPr>
          <a:xfrm>
            <a:off x="1337700" y="3631750"/>
            <a:ext cx="1277700" cy="399000"/>
          </a:xfrm>
          <a:prstGeom prst="rect">
            <a:avLst/>
          </a:prstGeom>
          <a:solidFill>
            <a:srgbClr val="A7C2D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F2843"/>
                </a:solidFill>
                <a:latin typeface="Sofia Sans Semi Condensed"/>
                <a:ea typeface="Sofia Sans Semi Condensed"/>
                <a:cs typeface="Sofia Sans Semi Condensed"/>
                <a:sym typeface="Sofia Sans Semi Condensed"/>
              </a:rPr>
              <a:t>Delays &amp; Bottlenecks</a:t>
            </a:r>
            <a:endParaRPr b="1" sz="1000">
              <a:solidFill>
                <a:srgbClr val="0F2843"/>
              </a:solidFill>
              <a:latin typeface="Sofia Sans Semi Condensed"/>
              <a:ea typeface="Sofia Sans Semi Condensed"/>
              <a:cs typeface="Sofia Sans Semi Condensed"/>
              <a:sym typeface="Sofia Sans Semi Condensed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9680113" y="5853513"/>
            <a:ext cx="264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Oswald"/>
                <a:ea typeface="Oswald"/>
                <a:cs typeface="Oswald"/>
                <a:sym typeface="Oswald"/>
              </a:rPr>
              <a:t>Grid OS </a:t>
            </a:r>
            <a:r>
              <a:rPr lang="en-US" sz="2200" u="sng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5"/>
              </a:rPr>
              <a:t>PROTOTYPE</a:t>
            </a:r>
            <a:endParaRPr sz="2200">
              <a:solidFill>
                <a:srgbClr val="0F28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9" name="Google Shape;109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4500" y="1120812"/>
            <a:ext cx="5525101" cy="292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/>
          <p:nvPr/>
        </p:nvSpPr>
        <p:spPr>
          <a:xfrm>
            <a:off x="1" y="6320377"/>
            <a:ext cx="12191999" cy="503238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rotWithShape="0" dir="5400000" dist="23000">
              <a:srgbClr val="80808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537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3"/>
          <p:cNvSpPr txBox="1"/>
          <p:nvPr>
            <p:ph type="title"/>
          </p:nvPr>
        </p:nvSpPr>
        <p:spPr>
          <a:xfrm>
            <a:off x="609600" y="93486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TECHNICAL APPROACH</a:t>
            </a:r>
            <a:endParaRPr/>
          </a:p>
        </p:txBody>
      </p:sp>
      <p:sp>
        <p:nvSpPr>
          <p:cNvPr id="117" name="Google Shape;117;p3"/>
          <p:cNvSpPr txBox="1"/>
          <p:nvPr/>
        </p:nvSpPr>
        <p:spPr>
          <a:xfrm>
            <a:off x="467625" y="1330900"/>
            <a:ext cx="5302200" cy="3817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Technology Stack:</a:t>
            </a:r>
            <a:endParaRPr sz="1500"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200" u="none" cap="none" strike="noStrik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Backend &amp; AI: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Built with </a:t>
            </a: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(Scikit-learn, OR-Tools) &amp; </a:t>
            </a: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Node.js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utilizing core algorithms like </a:t>
            </a: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Genetic Algorithm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Dijkstra's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b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Frontend: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React/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Typescript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the web dashboard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b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Infrastructure &amp; Security: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Deployed on </a:t>
            </a: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AWS/Azure/GCP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</a:t>
            </a: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PostgreSQL/MySQL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&amp; </a:t>
            </a: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S3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storage. The system is secured using </a:t>
            </a: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JWT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full data encryption.</a:t>
            </a:r>
            <a:endParaRPr sz="1500"/>
          </a:p>
        </p:txBody>
      </p:sp>
      <p:sp>
        <p:nvSpPr>
          <p:cNvPr id="118" name="Google Shape;118;p3"/>
          <p:cNvSpPr txBox="1"/>
          <p:nvPr>
            <p:ph idx="12" type="sldNum"/>
          </p:nvPr>
        </p:nvSpPr>
        <p:spPr>
          <a:xfrm>
            <a:off x="8816258" y="6423818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19" name="Google Shape;119;p3"/>
          <p:cNvSpPr txBox="1"/>
          <p:nvPr>
            <p:ph idx="11" type="ftr"/>
          </p:nvPr>
        </p:nvSpPr>
        <p:spPr>
          <a:xfrm>
            <a:off x="4648200" y="6356353"/>
            <a:ext cx="320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@SIH Idea submission- Template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descr="Your startup LOGO" id="120" name="Google Shape;120;p3"/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STAR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www.sih.gov.in/img1/SIH-Logo.png" id="121" name="Google Shape;12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41366" y="57097"/>
            <a:ext cx="2209120" cy="11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4955" y="5613165"/>
            <a:ext cx="492586" cy="5409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de.js SVG and transparent PNG icons | TechIcons" id="123" name="Google Shape;12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19828" y="5562829"/>
            <a:ext cx="591260" cy="5912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act full logo transparent PNG - StickPNG" id="124" name="Google Shape;124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40239" y="5562829"/>
            <a:ext cx="620957" cy="5912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ySQL round logo transparent PNG - StickPNG" id="125" name="Google Shape;125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90347" y="5527099"/>
            <a:ext cx="591260" cy="5912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mazon Web Services - Wikipedia" id="126" name="Google Shape;126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78929" y="5621447"/>
            <a:ext cx="829337" cy="496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19875" y="5408038"/>
            <a:ext cx="829350" cy="829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60925" y="1059575"/>
            <a:ext cx="5576099" cy="52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"/>
          <p:cNvSpPr/>
          <p:nvPr/>
        </p:nvSpPr>
        <p:spPr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rotWithShape="0" dir="5400000" dist="23000">
              <a:srgbClr val="80808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9537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4"/>
          <p:cNvSpPr txBox="1"/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FEASIBILITY AND VIABILITY</a:t>
            </a:r>
            <a:endParaRPr/>
          </a:p>
        </p:txBody>
      </p:sp>
      <p:sp>
        <p:nvSpPr>
          <p:cNvPr id="136" name="Google Shape;136;p4"/>
          <p:cNvSpPr txBox="1"/>
          <p:nvPr/>
        </p:nvSpPr>
        <p:spPr>
          <a:xfrm>
            <a:off x="735700" y="1681938"/>
            <a:ext cx="5478600" cy="34941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This Project Feasible? Yes.</a:t>
            </a:r>
            <a:endParaRPr sz="1500"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⮚"/>
            </a:pPr>
            <a:r>
              <a:rPr b="1"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Technical Feasibility:</a:t>
            </a: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solution relies on a mature and proven tech stack (Python, AI/ML libraries, modern web frameworks).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57200" lvl="1" marL="9144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Uses </a:t>
            </a:r>
            <a:r>
              <a:rPr b="1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open-source AI libraries + mock IoT feeds</a:t>
            </a: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-457200" lvl="1" marL="9144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Scalable with </a:t>
            </a:r>
            <a:r>
              <a:rPr b="1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low-cost cloud deployment</a:t>
            </a: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-457200" lvl="1" marL="9144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Aligns with </a:t>
            </a:r>
            <a:r>
              <a:rPr b="1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Digital India + Smart Mobility vision</a:t>
            </a:r>
            <a:endParaRPr b="0" i="0" sz="15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050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⮚"/>
            </a:pPr>
            <a:r>
              <a:rPr b="1"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Operational Feasibility:</a:t>
            </a: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It's a </a:t>
            </a:r>
            <a:r>
              <a:rPr b="1"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Decision-Support Tool</a:t>
            </a: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not a replacement. The "human-in-the-loop" design keeps supervisors in control, ensuring smoother adoption.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137;p4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‹#›</a:t>
            </a:fld>
            <a:endParaRPr b="1" i="0" sz="12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8" name="Google Shape;138;p4"/>
          <p:cNvSpPr txBox="1"/>
          <p:nvPr>
            <p:ph idx="11" type="ftr"/>
          </p:nvPr>
        </p:nvSpPr>
        <p:spPr>
          <a:xfrm>
            <a:off x="4648200" y="6356353"/>
            <a:ext cx="320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@SIH Idea submission- Template</a:t>
            </a:r>
            <a:endParaRPr b="0" i="0" sz="12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descr="Your startup LOGO" id="139" name="Google Shape;139;p4"/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STAR</a:t>
            </a:r>
            <a:endParaRPr/>
          </a:p>
        </p:txBody>
      </p:sp>
      <p:pic>
        <p:nvPicPr>
          <p:cNvPr descr="https://www.sih.gov.in/img1/SIH-Logo.png" id="140" name="Google Shape;14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41366" y="57097"/>
            <a:ext cx="2209120" cy="11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1975" y="2140515"/>
            <a:ext cx="5478502" cy="340266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4"/>
          <p:cNvSpPr txBox="1"/>
          <p:nvPr/>
        </p:nvSpPr>
        <p:spPr>
          <a:xfrm>
            <a:off x="7037538" y="1470025"/>
            <a:ext cx="18870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CHALLENGES</a:t>
            </a:r>
            <a:endParaRPr sz="2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3" name="Google Shape;143;p4"/>
          <p:cNvSpPr txBox="1"/>
          <p:nvPr/>
        </p:nvSpPr>
        <p:spPr>
          <a:xfrm>
            <a:off x="9841375" y="1470013"/>
            <a:ext cx="18870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STRATEGIES</a:t>
            </a:r>
            <a:endParaRPr sz="2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"/>
          <p:cNvSpPr/>
          <p:nvPr/>
        </p:nvSpPr>
        <p:spPr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rotWithShape="0" dir="5400000" dist="23000">
              <a:srgbClr val="80808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9537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5"/>
          <p:cNvSpPr txBox="1"/>
          <p:nvPr>
            <p:ph type="title"/>
          </p:nvPr>
        </p:nvSpPr>
        <p:spPr>
          <a:xfrm>
            <a:off x="763800" y="-785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IMPACT AND BENEFITS</a:t>
            </a:r>
            <a:endParaRPr/>
          </a:p>
        </p:txBody>
      </p:sp>
      <p:sp>
        <p:nvSpPr>
          <p:cNvPr id="151" name="Google Shape;151;p5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‹#›</a:t>
            </a:fld>
            <a:endParaRPr b="1" i="0" sz="12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2" name="Google Shape;152;p5"/>
          <p:cNvSpPr txBox="1"/>
          <p:nvPr>
            <p:ph idx="11" type="ftr"/>
          </p:nvPr>
        </p:nvSpPr>
        <p:spPr>
          <a:xfrm>
            <a:off x="4648200" y="6356353"/>
            <a:ext cx="320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@SIH Idea submission- Template</a:t>
            </a:r>
            <a:endParaRPr b="0" i="0" sz="12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descr="Your startup LOGO" id="153" name="Google Shape;153;p5"/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STAR</a:t>
            </a:r>
            <a:endParaRPr/>
          </a:p>
        </p:txBody>
      </p:sp>
      <p:pic>
        <p:nvPicPr>
          <p:cNvPr descr="https://www.sih.gov.in/img1/SIH-Logo.png" id="154" name="Google Shape;15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41366" y="57097"/>
            <a:ext cx="2209120" cy="11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5" title="ChatGPT Image Sep 14, 2025, 10_07_36 PM.png"/>
          <p:cNvPicPr preferRelativeResize="0"/>
          <p:nvPr/>
        </p:nvPicPr>
        <p:blipFill rotWithShape="1">
          <a:blip r:embed="rId4">
            <a:alphaModFix/>
          </a:blip>
          <a:srcRect b="7525" l="0" r="0" t="7534"/>
          <a:stretch/>
        </p:blipFill>
        <p:spPr>
          <a:xfrm>
            <a:off x="484525" y="1096175"/>
            <a:ext cx="7172675" cy="522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6925" y="1238816"/>
            <a:ext cx="3495475" cy="1922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57200" y="3367988"/>
            <a:ext cx="4354934" cy="2780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"/>
          <p:cNvSpPr/>
          <p:nvPr/>
        </p:nvSpPr>
        <p:spPr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rotWithShape="0" dir="5400000" dist="23000">
              <a:srgbClr val="80808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9537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6"/>
          <p:cNvSpPr txBox="1"/>
          <p:nvPr>
            <p:ph type="title"/>
          </p:nvPr>
        </p:nvSpPr>
        <p:spPr>
          <a:xfrm>
            <a:off x="609600" y="21325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RESEARCH  AND REFERENCES</a:t>
            </a:r>
            <a:endParaRPr/>
          </a:p>
        </p:txBody>
      </p:sp>
      <p:sp>
        <p:nvSpPr>
          <p:cNvPr id="165" name="Google Shape;165;p6"/>
          <p:cNvSpPr txBox="1"/>
          <p:nvPr/>
        </p:nvSpPr>
        <p:spPr>
          <a:xfrm>
            <a:off x="511277" y="1471576"/>
            <a:ext cx="55848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Kochi Metro Rail Ltd. (KMRL) Annual Reports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Insights on operations, punctuality, and fleet expansion plans.</a:t>
            </a:r>
            <a:b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https://kochimetro.org/annual-reports/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IBM Maximo Asset Management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Used by KMRL for maintenance/job cards.</a:t>
            </a:r>
            <a:b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https://www.ibm.com/products/maximo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Indian Railways Standards &amp; Guidelines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Safety and maintenance compliance (RDSO, Ministry of Railways).</a:t>
            </a:r>
            <a:b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https://rdso.indianrailways.gov.in/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Kochi Metro Rail Lid. (KMRL) Train Timetable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Train timings data for the scheduling of the Transits.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https://kochimetro.org/train-time-table/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6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‹#›</a:t>
            </a:fld>
            <a:endParaRPr b="1" i="0" sz="12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7" name="Google Shape;167;p6"/>
          <p:cNvSpPr txBox="1"/>
          <p:nvPr>
            <p:ph idx="11" type="ftr"/>
          </p:nvPr>
        </p:nvSpPr>
        <p:spPr>
          <a:xfrm>
            <a:off x="4648200" y="6356353"/>
            <a:ext cx="320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@SIH Idea submission- Template</a:t>
            </a:r>
            <a:endParaRPr b="0" i="0" sz="12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descr="Your startup LOGO" id="168" name="Google Shape;168;p6"/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STAR</a:t>
            </a:r>
            <a:endParaRPr/>
          </a:p>
        </p:txBody>
      </p:sp>
      <p:pic>
        <p:nvPicPr>
          <p:cNvPr descr="https://www.sih.gov.in/img1/SIH-Logo.png" id="169" name="Google Shape;169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841366" y="57097"/>
            <a:ext cx="2209120" cy="112286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0" name="Google Shape;170;p6"/>
          <p:cNvGraphicFramePr/>
          <p:nvPr/>
        </p:nvGraphicFramePr>
        <p:xfrm>
          <a:off x="6096001" y="14715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{C0F14576-FB74-4163-BF36-3522EA7121C2}</a:tableStyleId>
              </a:tblPr>
              <a:tblGrid>
                <a:gridCol w="1928950"/>
                <a:gridCol w="1928950"/>
                <a:gridCol w="1928950"/>
              </a:tblGrid>
              <a:tr h="315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Feature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Existing Systems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Our AI Solution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/>
                </a:tc>
              </a:tr>
              <a:tr h="927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Decision-Making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Manual &amp; rule-based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Automated &amp; optimized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883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Learning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 feedback, static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ML feedback loop, adaptive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624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Maintenance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Reactive checks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Predictive, IoT-driven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624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Revenue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Branding risk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AI ensures exposure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657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Transparency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Opaque decisions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Explainable &amp; auditable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2013-12-12T18:46:50Z</dcterms:created>
  <dc:creator>Crowdfunder</dc:creator>
</cp:coreProperties>
</file>